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72" r:id="rId3"/>
    <p:sldId id="260" r:id="rId4"/>
    <p:sldId id="261" r:id="rId5"/>
    <p:sldId id="258" r:id="rId6"/>
    <p:sldId id="259" r:id="rId7"/>
    <p:sldId id="262" r:id="rId8"/>
    <p:sldId id="268" r:id="rId9"/>
    <p:sldId id="267" r:id="rId10"/>
    <p:sldId id="266" r:id="rId11"/>
    <p:sldId id="269" r:id="rId12"/>
    <p:sldId id="271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23173-5205-4E86-8784-1806E479A9E7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BAB3A-9E00-402A-80A2-935F63E1D5B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9215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BAB3A-9E00-402A-80A2-935F63E1D5BD}" type="slidenum">
              <a:rPr lang="sr-Latn-RS" smtClean="0"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81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88D9-F0B2-410F-8AD3-F192193C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993C7-510C-4E42-9A91-955042ED6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0007-BC65-4DDE-99C8-577985F7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DB431-E3E0-4B38-BB1B-3A346BC9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E4F43-694B-4591-9C29-4758D54D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3249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E9E0-228F-4E4E-A37D-C8087D48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B2323-4654-4B6A-8280-F3DD67A8F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D361D-313C-4B9A-9C19-C78D81469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F7647-B024-4A33-A1A4-8E6FBDF09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F2D6D-4B84-4422-B4AF-CF997DBB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7820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2C6DE-4E70-4559-8F32-B248FC85D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CBA68-0380-493C-82F7-50B19508E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29DF6-FC1B-4865-A95E-3A9215776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10481-9D6B-48E5-B61A-B1D4B261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487CB-7B9D-4073-9D92-124D8B70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2474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12612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2910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47781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18926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45992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40937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592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sr-Latn-R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333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0DE2-9BB8-40D4-85C5-88E81A52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51AE0-7B82-46DA-8C3B-308F77FCB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805F0-9D18-4CBF-B3D8-210B11D3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8D7A0-4B1D-413C-8D87-82C5E280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0E98D-6BF1-43CF-9AE5-F5138BA1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4002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5454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12528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8039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D091-D2C9-46AF-AF8A-C1A91FBB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A7754-A9FA-4609-9561-E0808B95C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7D4ED-005A-4AB3-A41E-80B4E15B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7A339-CE80-4A43-BCA0-51B00C4C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A61CD-23E3-46C5-A6A8-CD5C03FD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6275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E81C-2104-47CB-9715-5B7A080EF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26B3F-6336-472F-B349-8FCD42440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A49A3-ADA5-449E-BE94-92A201150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B894-0B09-433E-BA2D-820B2CAE7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AA26E-6DC7-436B-833C-336E4C9A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B5BBE-0B96-455A-BFC8-79404EAC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9662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9D73-0A56-4D83-A279-702DBED6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A5807-166C-4227-B37D-17BCDC343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E56F9-0473-4206-9D8E-9AA1F56CE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145BF-220E-48A3-8C62-AD9CD8B84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73DAD-1FFF-4816-A0D2-11E765AF1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AAF70-2A6D-4A88-8398-49E31752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DFB56-A1FD-48D0-BB03-BBE6E141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46E48A-CC0C-473C-A159-2DB66259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9960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8478-EF5C-4794-B392-D53404CF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C185C-2795-4AEB-8C95-FBB3CB35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699D1-D0F1-44AF-B823-F51A660E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F8504-E340-441F-9EB5-E645AD18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2738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07BA45-EA84-4814-8E71-72E57B95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D4DE5-EF82-4266-8CAD-9AC1D46D4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85F46-C3A4-4AFB-B74F-1AC5ECAB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6573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5D2A-4DD1-47B3-B83B-59AAAE92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AE5E0-6AA9-4637-AEB5-C492939C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7D079-E82F-4041-8537-C07A67254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8EDA6-4F3A-4B4A-B848-B0F512F6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216F1-9F29-4C6C-B37A-C1C54E66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581B6-E190-4BB1-B571-3043663A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4350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A7EF-CE57-4D2F-85B8-D29CA877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E675A-C6B4-4C38-BBCC-86797E812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92CE2-8F4C-4385-B693-FB88C27E1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12281-35E7-4174-ABE6-BE91372C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58810-F7C5-4EA2-80FF-5773ACFE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269F5-227B-40DD-8AB1-A678EEC6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5356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54264-14D1-4059-81B6-3BD992A3B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BE44C-223E-434E-9087-C6F5335A2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448F3-EB4F-4D37-B8BC-7DFCAB286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D3EB1-5068-49C1-8585-4BC03FB57325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E476D-CD98-481A-944D-31A47CF87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0546-2D4F-4C19-817D-9B9451B21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5ED3F-63FD-49AB-B296-3814C05643F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9270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9B8EE74-40B5-4D07-9117-008E6E474D5A}" type="datetimeFigureOut">
              <a:rPr lang="sr-Latn-RS" smtClean="0"/>
              <a:t>11.10.2021.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1645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sr-Latn-RS" dirty="0"/>
            </a:b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77747" y="2073618"/>
            <a:ext cx="665291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r-Latn-RS" sz="3200" b="1" dirty="0"/>
          </a:p>
          <a:p>
            <a:pPr algn="ctr"/>
            <a:r>
              <a:rPr lang="sr-Latn-RS" sz="4000" b="1" dirty="0"/>
              <a:t>Pružanje podrške deci </a:t>
            </a:r>
          </a:p>
          <a:p>
            <a:pPr algn="ctr"/>
            <a:r>
              <a:rPr lang="sr-Latn-RS" sz="4000" b="1" dirty="0"/>
              <a:t>sa teškoćama u funkcionisanju</a:t>
            </a:r>
          </a:p>
          <a:p>
            <a:pPr algn="ctr"/>
            <a:r>
              <a:rPr lang="sr-Latn-RS" sz="3200" dirty="0"/>
              <a:t>I Predavanje</a:t>
            </a:r>
          </a:p>
          <a:p>
            <a:pPr algn="ctr"/>
            <a:r>
              <a:rPr lang="sr-Latn-RS" sz="3200" b="1" i="1" dirty="0"/>
              <a:t>Prof. dr </a:t>
            </a:r>
            <a:r>
              <a:rPr lang="sr-Latn-RS" sz="3200" b="1" i="1" dirty="0" err="1"/>
              <a:t>Otilia</a:t>
            </a:r>
            <a:r>
              <a:rPr lang="sr-Latn-RS" sz="3200" b="1" i="1" dirty="0"/>
              <a:t> </a:t>
            </a:r>
            <a:r>
              <a:rPr lang="sr-Latn-RS" sz="3200" b="1" i="1" dirty="0" err="1"/>
              <a:t>Velišek</a:t>
            </a:r>
            <a:r>
              <a:rPr lang="sr-Latn-RS" sz="3200" b="1" i="1" dirty="0"/>
              <a:t>-</a:t>
            </a:r>
            <a:r>
              <a:rPr lang="sr-Latn-RS" sz="3200" b="1" i="1" dirty="0" err="1"/>
              <a:t>Braško</a:t>
            </a:r>
            <a:endParaRPr lang="sr-Latn-RS" sz="3200" b="1" i="1" dirty="0"/>
          </a:p>
          <a:p>
            <a:pPr algn="ctr"/>
            <a:r>
              <a:rPr lang="sr-Latn-RS" sz="2400" dirty="0"/>
              <a:t>Novi Sad, 2021.</a:t>
            </a:r>
          </a:p>
        </p:txBody>
      </p:sp>
    </p:spTree>
    <p:extLst>
      <p:ext uri="{BB962C8B-B14F-4D97-AF65-F5344CB8AC3E}">
        <p14:creationId xmlns:p14="http://schemas.microsoft.com/office/powerpoint/2010/main" val="232362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Balamory </a:t>
            </a:r>
            <a:b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2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Članaka: Razvijanje dečje kulture u kontekstu inkluzije. U:  Detinjstvu br.2/2015. str. 96-103)</a:t>
            </a:r>
          </a:p>
        </p:txBody>
      </p:sp>
      <p:pic>
        <p:nvPicPr>
          <p:cNvPr id="5" name="Balamory Theme Tune - Opening So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Preporuka za vašu </a:t>
            </a:r>
            <a:r>
              <a:rPr lang="sr-Latn-RS" dirty="0" err="1"/>
              <a:t>senzibilizaciju</a:t>
            </a:r>
            <a:r>
              <a:rPr lang="sr-Latn-RS" dirty="0"/>
              <a:t> 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4419" y="2310606"/>
            <a:ext cx="2219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9206" y="2310606"/>
            <a:ext cx="22574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/>
          <a:lstStyle/>
          <a:p>
            <a:r>
              <a:rPr lang="sr-Latn-RS" dirty="0"/>
              <a:t>Na prvi pogled (1999)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815926" y="1681163"/>
            <a:ext cx="4341862" cy="823912"/>
          </a:xfrm>
        </p:spPr>
        <p:txBody>
          <a:bodyPr/>
          <a:lstStyle/>
          <a:p>
            <a:r>
              <a:rPr lang="sr-Latn-RS" dirty="0"/>
              <a:t>Veličina nije bitna (2016)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76930" y="6140650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Hvala na pažnji!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3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844675"/>
            <a:ext cx="2132013" cy="2482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8" y="1844675"/>
            <a:ext cx="2154238" cy="24828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3" y="1844675"/>
            <a:ext cx="3335338" cy="2482850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394200"/>
            <a:ext cx="4052888" cy="19002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3" y="4394200"/>
            <a:ext cx="3633788" cy="1900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75" y="1844675"/>
            <a:ext cx="1943100" cy="227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75" y="4181475"/>
            <a:ext cx="1943100" cy="2112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LEKTIRA!?</a:t>
            </a:r>
          </a:p>
        </p:txBody>
      </p:sp>
    </p:spTree>
    <p:extLst>
      <p:ext uri="{BB962C8B-B14F-4D97-AF65-F5344CB8AC3E}">
        <p14:creationId xmlns:p14="http://schemas.microsoft.com/office/powerpoint/2010/main" val="161847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sr-Latn-RS" sz="3600" b="1" dirty="0"/>
              <a:t>Lektira 1+1</a:t>
            </a:r>
            <a:br>
              <a:rPr lang="sr-Latn-RS" sz="3600" b="1" dirty="0"/>
            </a:br>
            <a:r>
              <a:rPr lang="sr-Latn-RS" sz="2000" b="1" dirty="0"/>
              <a:t>(5 poena + 5 poena)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519" y="1420706"/>
            <a:ext cx="5514758" cy="466005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Lektira -  Seminarski  „</a:t>
            </a:r>
            <a:r>
              <a:rPr lang="sr-Latn-RS" sz="1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Priče 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likova/junaka/osobe iz osetljivih grupa“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Pitanja za obradu  i prikaz 1 književnog dela (romana, biografije, slikovnice, stripa…) i 1 igrokaza (predstave, filma, crtanog filma, serije, spota…)</a:t>
            </a:r>
          </a:p>
          <a:p>
            <a:pPr marL="0" indent="0">
              <a:lnSpc>
                <a:spcPct val="90000"/>
              </a:lnSpc>
              <a:buNone/>
            </a:pPr>
            <a:endParaRPr lang="sr-Latn-R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	Odredi 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mesto i vreme  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radnje.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	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Karakterizacija 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glavnog lik koji je iz osetljive društvene grupe.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	Objasnite 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specifičnosti glavnog lika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 čemu je drugačiji od tipične      		populacije.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	Kratak opis 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situacije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ili procesa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	Objasnite i opišite odnos glavnog lika sa svojom 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porodicom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sa posebnim 		osvrtom na odnos sa roditeljima/starateljima, </a:t>
            </a:r>
            <a:r>
              <a:rPr lang="sr-Latn-R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siblinzima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i/ili članovima  šire porodice.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	Objasnite i opišite odnos glavnog lika sa 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vršnjacima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	Predstavite način  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učenja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(vaspitanja, obrazovanja, školovanja) glavnog 	lika.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8.	Prepoznajte </a:t>
            </a:r>
            <a:r>
              <a:rPr lang="sr-Latn-R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jake strane </a:t>
            </a:r>
            <a:r>
              <a:rPr lang="sr-Latn-R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glavnog lika.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7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sr-Latn-RS" dirty="0"/>
            </a:b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55845" y="2347415"/>
            <a:ext cx="88983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i="1" dirty="0" err="1"/>
              <a:t>Senzibilizacija</a:t>
            </a:r>
            <a:r>
              <a:rPr lang="sr-Latn-RS" sz="2800" b="1" i="1" dirty="0"/>
              <a:t> okruženja za </a:t>
            </a:r>
            <a:r>
              <a:rPr lang="sr-Latn-RS" sz="2800" b="1" i="1" dirty="0" err="1"/>
              <a:t>inkluziju</a:t>
            </a:r>
            <a:r>
              <a:rPr lang="sr-Latn-RS" sz="2400" b="1" dirty="0"/>
              <a:t> </a:t>
            </a:r>
          </a:p>
          <a:p>
            <a:pPr algn="ctr"/>
            <a:r>
              <a:rPr lang="sr-Latn-RS" sz="2400" b="1" i="1" dirty="0">
                <a:solidFill>
                  <a:srgbClr val="0070C0"/>
                </a:solidFill>
              </a:rPr>
              <a:t>uslov </a:t>
            </a:r>
          </a:p>
          <a:p>
            <a:pPr algn="ctr"/>
            <a:r>
              <a:rPr lang="sr-Latn-RS" sz="2400" b="1" i="1" dirty="0"/>
              <a:t>za stvaranje sigurnog i prihvatajućeg okruženja</a:t>
            </a:r>
          </a:p>
          <a:p>
            <a:pPr algn="ctr"/>
            <a:endParaRPr lang="sr-Latn-RS" sz="24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Igra – npr. Voćna salata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pPr algn="ctr"/>
            <a:r>
              <a:rPr lang="sr-Latn-RS" sz="4400" dirty="0"/>
              <a:t>Kome pripadam!?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0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Senzibilitet (osetljivost)</a:t>
            </a:r>
            <a:br>
              <a:rPr lang="sr-Latn-RS" sz="2000" dirty="0"/>
            </a:br>
            <a:r>
              <a:rPr lang="sr-Latn-RS" sz="2000" dirty="0" err="1"/>
              <a:t>Velišek</a:t>
            </a:r>
            <a:r>
              <a:rPr lang="sr-Latn-RS" sz="2000" dirty="0"/>
              <a:t>-</a:t>
            </a:r>
            <a:r>
              <a:rPr lang="sr-Latn-RS" sz="2000" dirty="0" err="1"/>
              <a:t>Braško</a:t>
            </a:r>
            <a:r>
              <a:rPr lang="sr-Latn-RS" sz="2000" dirty="0"/>
              <a:t> O. i Svilar , M. (2019). </a:t>
            </a:r>
            <a:r>
              <a:rPr lang="sr-Latn-RS" sz="2000" i="1" dirty="0" err="1"/>
              <a:t>Inkluzivno</a:t>
            </a:r>
            <a:r>
              <a:rPr lang="sr-Latn-RS" sz="2000" i="1" dirty="0"/>
              <a:t> a može biti književnost za decu</a:t>
            </a:r>
            <a:r>
              <a:rPr lang="sr-Latn-RS" sz="2000" dirty="0"/>
              <a:t>.  U: </a:t>
            </a:r>
            <a:r>
              <a:rPr lang="sr-Latn-RS" sz="2000" i="1" dirty="0"/>
              <a:t>Detinjstvo</a:t>
            </a:r>
            <a:r>
              <a:rPr lang="sr-Latn-RS" sz="2000" dirty="0"/>
              <a:t> 19/1, str-81-88.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r-Latn-RS" dirty="0"/>
          </a:p>
          <a:p>
            <a:pPr marL="114300" indent="0" algn="just">
              <a:buNone/>
            </a:pPr>
            <a:r>
              <a:rPr lang="en-US" sz="2800" dirty="0"/>
              <a:t>„</a:t>
            </a:r>
            <a:r>
              <a:rPr lang="en-US" sz="2800" b="1" dirty="0" err="1"/>
              <a:t>Uvažavanje</a:t>
            </a:r>
            <a:r>
              <a:rPr lang="en-US" sz="2800" b="1" dirty="0"/>
              <a:t> </a:t>
            </a:r>
            <a:r>
              <a:rPr lang="en-US" sz="2800" b="1" dirty="0" err="1"/>
              <a:t>različitosti</a:t>
            </a:r>
            <a:r>
              <a:rPr lang="en-US" sz="2800" b="1" dirty="0"/>
              <a:t>, </a:t>
            </a:r>
            <a:r>
              <a:rPr lang="en-US" sz="2800" b="1" dirty="0" err="1"/>
              <a:t>senzbilitet</a:t>
            </a:r>
            <a:r>
              <a:rPr lang="en-US" sz="2800" b="1" dirty="0"/>
              <a:t> </a:t>
            </a:r>
            <a:r>
              <a:rPr lang="en-US" sz="2800" b="1" dirty="0" err="1"/>
              <a:t>prema</a:t>
            </a:r>
            <a:r>
              <a:rPr lang="en-US" sz="2800" b="1" dirty="0"/>
              <a:t> „</a:t>
            </a:r>
            <a:r>
              <a:rPr lang="en-US" sz="2800" b="1" dirty="0" err="1"/>
              <a:t>drugačijima</a:t>
            </a:r>
            <a:r>
              <a:rPr lang="en-US" sz="2800" b="1" dirty="0"/>
              <a:t>“ </a:t>
            </a:r>
            <a:r>
              <a:rPr lang="sr-Latn-RS" sz="2800" dirty="0"/>
              <a:t>u</a:t>
            </a:r>
            <a:r>
              <a:rPr lang="en-US" sz="2800" dirty="0"/>
              <a:t> </a:t>
            </a:r>
            <a:r>
              <a:rPr lang="en-US" sz="2800" dirty="0" err="1"/>
              <a:t>konceptu</a:t>
            </a:r>
            <a:r>
              <a:rPr lang="en-US" sz="2800" dirty="0"/>
              <a:t> </a:t>
            </a:r>
            <a:r>
              <a:rPr lang="en-US" sz="2800" dirty="0" err="1"/>
              <a:t>inkluzije</a:t>
            </a:r>
            <a:r>
              <a:rPr lang="en-US" sz="2800" dirty="0"/>
              <a:t> je </a:t>
            </a:r>
            <a:r>
              <a:rPr lang="en-US" sz="2800" b="1" dirty="0"/>
              <a:t>put </a:t>
            </a:r>
            <a:r>
              <a:rPr lang="en-US" sz="2800" b="1" dirty="0" err="1"/>
              <a:t>ka</a:t>
            </a:r>
            <a:r>
              <a:rPr lang="en-US" sz="2800" b="1" dirty="0"/>
              <a:t> </a:t>
            </a:r>
            <a:r>
              <a:rPr lang="en-US" sz="2800" b="1" dirty="0" err="1"/>
              <a:t>razumevanju</a:t>
            </a:r>
            <a:r>
              <a:rPr lang="en-US" sz="2800" b="1" dirty="0"/>
              <a:t> </a:t>
            </a:r>
            <a:r>
              <a:rPr lang="en-US" sz="2800" b="1" dirty="0" err="1"/>
              <a:t>drugih</a:t>
            </a:r>
            <a:r>
              <a:rPr lang="en-US" sz="2800" b="1" dirty="0"/>
              <a:t>, </a:t>
            </a:r>
            <a:r>
              <a:rPr lang="en-US" sz="2800" b="1" dirty="0" err="1"/>
              <a:t>njihovih</a:t>
            </a:r>
            <a:r>
              <a:rPr lang="en-US" sz="2800" b="1" dirty="0"/>
              <a:t> </a:t>
            </a:r>
            <a:r>
              <a:rPr lang="en-US" sz="2800" b="1" dirty="0" err="1"/>
              <a:t>osećanja</a:t>
            </a:r>
            <a:r>
              <a:rPr lang="en-US" sz="2800" b="1" dirty="0"/>
              <a:t>, </a:t>
            </a:r>
            <a:r>
              <a:rPr lang="en-US" sz="2800" b="1" dirty="0" err="1"/>
              <a:t>potreba</a:t>
            </a:r>
            <a:r>
              <a:rPr lang="en-US" sz="2800" b="1" dirty="0"/>
              <a:t>, </a:t>
            </a:r>
            <a:r>
              <a:rPr lang="en-US" sz="2800" b="1" dirty="0" err="1"/>
              <a:t>ideja</a:t>
            </a:r>
            <a:r>
              <a:rPr lang="en-US" sz="2800" b="1" dirty="0"/>
              <a:t>, </a:t>
            </a:r>
            <a:r>
              <a:rPr lang="en-US" sz="2800" b="1" dirty="0" err="1"/>
              <a:t>problema</a:t>
            </a:r>
            <a:r>
              <a:rPr lang="en-US" sz="2800" b="1" dirty="0"/>
              <a:t>, </a:t>
            </a:r>
            <a:r>
              <a:rPr lang="en-US" sz="2800" b="1" dirty="0" err="1"/>
              <a:t>što</a:t>
            </a:r>
            <a:r>
              <a:rPr lang="en-US" sz="2800" b="1" dirty="0"/>
              <a:t> </a:t>
            </a:r>
            <a:r>
              <a:rPr lang="en-US" sz="2800" b="1" dirty="0" err="1"/>
              <a:t>omogućava</a:t>
            </a:r>
            <a:r>
              <a:rPr lang="en-US" sz="2800" b="1" dirty="0"/>
              <a:t> </a:t>
            </a:r>
            <a:r>
              <a:rPr lang="en-US" sz="2800" b="1" dirty="0" err="1"/>
              <a:t>holističko</a:t>
            </a:r>
            <a:r>
              <a:rPr lang="en-US" sz="2800" b="1" dirty="0"/>
              <a:t> </a:t>
            </a:r>
            <a:r>
              <a:rPr lang="en-US" sz="2800" b="1" dirty="0" err="1"/>
              <a:t>sagledavanje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shvatanje</a:t>
            </a:r>
            <a:r>
              <a:rPr lang="en-US" sz="2800" b="1" dirty="0"/>
              <a:t> </a:t>
            </a:r>
            <a:r>
              <a:rPr lang="en-US" sz="2800" b="1" dirty="0" err="1"/>
              <a:t>osobe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konteksta</a:t>
            </a:r>
            <a:r>
              <a:rPr lang="en-US" sz="2800" dirty="0"/>
              <a:t>.</a:t>
            </a:r>
            <a:r>
              <a:rPr lang="sr-Latn-RS" sz="2800" dirty="0"/>
              <a:t>“</a:t>
            </a:r>
          </a:p>
          <a:p>
            <a:pPr marL="114300" indent="0" algn="just">
              <a:buNone/>
            </a:pPr>
            <a:r>
              <a:rPr lang="en-US" sz="2800" dirty="0"/>
              <a:t> </a:t>
            </a:r>
            <a:r>
              <a:rPr lang="en-US" sz="2000" dirty="0"/>
              <a:t>U </a:t>
            </a:r>
            <a:r>
              <a:rPr lang="en-US" sz="2000" dirty="0" err="1"/>
              <a:t>procesu</a:t>
            </a:r>
            <a:r>
              <a:rPr lang="en-US" sz="2000" dirty="0"/>
              <a:t> </a:t>
            </a:r>
            <a:r>
              <a:rPr lang="en-US" sz="2000" dirty="0" err="1"/>
              <a:t>senzibilizcijije</a:t>
            </a:r>
            <a:r>
              <a:rPr lang="en-US" sz="2000" dirty="0"/>
              <a:t> </a:t>
            </a:r>
            <a:r>
              <a:rPr lang="en-US" sz="2000" dirty="0" err="1"/>
              <a:t>značajno</a:t>
            </a:r>
            <a:r>
              <a:rPr lang="en-US" sz="2000" dirty="0"/>
              <a:t> </a:t>
            </a:r>
            <a:r>
              <a:rPr lang="en-US" sz="2000" dirty="0" err="1"/>
              <a:t>mesto</a:t>
            </a:r>
            <a:r>
              <a:rPr lang="en-US" sz="2000" dirty="0"/>
              <a:t> </a:t>
            </a:r>
            <a:r>
              <a:rPr lang="en-US" sz="2000" dirty="0" err="1"/>
              <a:t>imaju</a:t>
            </a:r>
            <a:r>
              <a:rPr lang="en-US" sz="2000" dirty="0"/>
              <a:t> </a:t>
            </a:r>
            <a:r>
              <a:rPr lang="en-US" sz="2000" b="1" dirty="0" err="1"/>
              <a:t>književna</a:t>
            </a:r>
            <a:r>
              <a:rPr lang="en-US" sz="2000" b="1" dirty="0"/>
              <a:t> </a:t>
            </a:r>
            <a:r>
              <a:rPr lang="en-US" b="1" dirty="0" err="1"/>
              <a:t>dela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sadržajima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nude, </a:t>
            </a:r>
            <a:r>
              <a:rPr lang="en-US" dirty="0" err="1"/>
              <a:t>likovima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predstavljaju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delo</a:t>
            </a:r>
            <a:r>
              <a:rPr lang="en-US" dirty="0"/>
              <a:t> stupa u </a:t>
            </a:r>
            <a:r>
              <a:rPr lang="en-US" b="1" dirty="0" err="1"/>
              <a:t>interakciju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kako</a:t>
            </a:r>
            <a:r>
              <a:rPr lang="en-US" b="1" dirty="0"/>
              <a:t> </a:t>
            </a:r>
            <a:r>
              <a:rPr lang="en-US" b="1" dirty="0" err="1"/>
              <a:t>provocira</a:t>
            </a:r>
            <a:r>
              <a:rPr lang="en-US" b="1" dirty="0"/>
              <a:t> </a:t>
            </a:r>
            <a:r>
              <a:rPr lang="en-US" dirty="0" err="1"/>
              <a:t>čitaoca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one </a:t>
            </a:r>
            <a:r>
              <a:rPr lang="en-US" dirty="0" err="1"/>
              <a:t>kojima</a:t>
            </a:r>
            <a:r>
              <a:rPr lang="en-US" dirty="0"/>
              <a:t> se </a:t>
            </a:r>
            <a:r>
              <a:rPr lang="en-US" dirty="0" err="1"/>
              <a:t>čita</a:t>
            </a:r>
            <a:r>
              <a:rPr lang="en-US" dirty="0"/>
              <a:t> (</a:t>
            </a:r>
            <a:r>
              <a:rPr lang="en-US" dirty="0" err="1"/>
              <a:t>deci</a:t>
            </a:r>
            <a:r>
              <a:rPr lang="en-US" dirty="0"/>
              <a:t> </a:t>
            </a:r>
            <a:r>
              <a:rPr lang="en-US" dirty="0" err="1"/>
              <a:t>ranog</a:t>
            </a:r>
            <a:r>
              <a:rPr lang="en-US" dirty="0"/>
              <a:t> </a:t>
            </a:r>
            <a:r>
              <a:rPr lang="en-US" dirty="0" err="1"/>
              <a:t>uzrasta</a:t>
            </a:r>
            <a:r>
              <a:rPr lang="en-US" dirty="0"/>
              <a:t>, </a:t>
            </a:r>
            <a:r>
              <a:rPr lang="en-US" dirty="0" err="1"/>
              <a:t>deci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disleksijom</a:t>
            </a:r>
            <a:r>
              <a:rPr lang="en-US" dirty="0"/>
              <a:t>, </a:t>
            </a:r>
            <a:r>
              <a:rPr lang="en-US" dirty="0" err="1"/>
              <a:t>osobama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vide…)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kako</a:t>
            </a:r>
            <a:r>
              <a:rPr lang="en-US" b="1" dirty="0"/>
              <a:t> se </a:t>
            </a:r>
            <a:r>
              <a:rPr lang="en-US" b="1" dirty="0" err="1"/>
              <a:t>interpretira</a:t>
            </a:r>
            <a:r>
              <a:rPr lang="en-US" dirty="0"/>
              <a:t>. </a:t>
            </a:r>
            <a:endParaRPr lang="sr-Latn-RS" dirty="0"/>
          </a:p>
          <a:p>
            <a:pPr marL="114300" indent="0" algn="just">
              <a:buNone/>
            </a:pPr>
            <a:endParaRPr lang="sr-Latn-RS" dirty="0"/>
          </a:p>
        </p:txBody>
      </p:sp>
      <p:sp>
        <p:nvSpPr>
          <p:cNvPr id="5" name="Rectangle 4"/>
          <p:cNvSpPr/>
          <p:nvPr/>
        </p:nvSpPr>
        <p:spPr>
          <a:xfrm rot="1050628">
            <a:off x="9283282" y="788168"/>
            <a:ext cx="2634546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Latn-RS" sz="1600" b="1" i="1" u="sng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Stop predrasudama!!!</a:t>
            </a:r>
            <a:endParaRPr lang="en-US" sz="1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23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err="1"/>
              <a:t>H.K</a:t>
            </a:r>
            <a:r>
              <a:rPr lang="sr-Latn-RS" dirty="0"/>
              <a:t>. Andersen Ružno pače (1843)</a:t>
            </a:r>
            <a:br>
              <a:rPr lang="ru-RU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RS" dirty="0"/>
              <a:t>Oprez!</a:t>
            </a:r>
          </a:p>
          <a:p>
            <a:pPr marL="0" indent="0">
              <a:buNone/>
            </a:pPr>
            <a:r>
              <a:rPr lang="sr-Latn-RS" dirty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dirty="0" err="1"/>
              <a:t>Velišek</a:t>
            </a:r>
            <a:r>
              <a:rPr lang="sr-Latn-RS" dirty="0"/>
              <a:t>-</a:t>
            </a:r>
            <a:r>
              <a:rPr lang="sr-Latn-RS" dirty="0" err="1"/>
              <a:t>Braško</a:t>
            </a:r>
            <a:r>
              <a:rPr lang="sr-Latn-RS" dirty="0"/>
              <a:t>, O. (2013). </a:t>
            </a:r>
            <a:r>
              <a:rPr lang="sr-Latn-RS" b="1" u="sng" dirty="0"/>
              <a:t>Predrasude</a:t>
            </a:r>
            <a:r>
              <a:rPr lang="sr-Latn-RS" b="1" dirty="0"/>
              <a:t> o deci sa razvojnim smetnjama i invaliditetom u popularnim pričama za decu.</a:t>
            </a:r>
            <a:r>
              <a:rPr lang="sr-Latn-RS" dirty="0"/>
              <a:t> U: </a:t>
            </a:r>
            <a:r>
              <a:rPr lang="sr-Latn-RS" i="1" dirty="0"/>
              <a:t>Detinjstvo </a:t>
            </a:r>
            <a:r>
              <a:rPr lang="sr-Latn-RS" dirty="0" err="1"/>
              <a:t>br.1</a:t>
            </a:r>
            <a:r>
              <a:rPr lang="sr-Latn-RS" dirty="0"/>
              <a:t>. 2013. str. 113-120.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99" y="2732690"/>
            <a:ext cx="3299836" cy="329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55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286" y="501594"/>
            <a:ext cx="4790364" cy="1668424"/>
          </a:xfrm>
        </p:spPr>
        <p:txBody>
          <a:bodyPr anchor="b">
            <a:normAutofit/>
          </a:bodyPr>
          <a:lstStyle/>
          <a:p>
            <a:r>
              <a:rPr lang="en-US" sz="4000"/>
              <a:t>Pedagoška uloga književnih dela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286" y="2399857"/>
            <a:ext cx="4667553" cy="3425709"/>
          </a:xfrm>
        </p:spPr>
        <p:txBody>
          <a:bodyPr>
            <a:normAutofit/>
          </a:bodyPr>
          <a:lstStyle/>
          <a:p>
            <a:r>
              <a:rPr lang="vi-VN" sz="2000"/>
              <a:t>Pedagoška uloga književnih dela se ogleda i u </a:t>
            </a:r>
            <a:r>
              <a:rPr lang="vi-VN" sz="2000" b="1"/>
              <a:t>razvijanju inkluzivne kulture </a:t>
            </a:r>
            <a:r>
              <a:rPr lang="vi-VN" sz="2000"/>
              <a:t>i za to su dobri primeri:  </a:t>
            </a:r>
            <a:r>
              <a:rPr lang="vi-VN" sz="2000" i="1"/>
              <a:t>Zašto skačem</a:t>
            </a:r>
            <a:r>
              <a:rPr lang="vi-VN" sz="2000"/>
              <a:t>,  </a:t>
            </a:r>
            <a:r>
              <a:rPr lang="vi-VN" sz="2000" i="1"/>
              <a:t>Riba na drvetu</a:t>
            </a:r>
            <a:r>
              <a:rPr lang="vi-VN" sz="2000"/>
              <a:t>, </a:t>
            </a:r>
            <a:r>
              <a:rPr lang="vi-VN" sz="2000" i="1"/>
              <a:t>Neobičan događaj s psom u noći.</a:t>
            </a:r>
            <a:r>
              <a:rPr lang="vi-VN" sz="2000"/>
              <a:t> Dela koja nam približavaju osobe koje su drugačije, njihovo svakodnevno funkcionisanje imaju inkluzivnu ulogu i u pedagogiji.</a:t>
            </a:r>
          </a:p>
          <a:p>
            <a:endParaRPr lang="en-US" sz="200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057" y="1240217"/>
            <a:ext cx="2670313" cy="40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9409" y="670377"/>
            <a:ext cx="1869924" cy="242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9409" y="3429000"/>
            <a:ext cx="2345767" cy="23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7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285" y="502021"/>
            <a:ext cx="4945715" cy="1667997"/>
          </a:xfrm>
        </p:spPr>
        <p:txBody>
          <a:bodyPr anchor="b">
            <a:normAutofit/>
          </a:bodyPr>
          <a:lstStyle/>
          <a:p>
            <a:r>
              <a:rPr lang="sr-Latn-RS" sz="3700"/>
              <a:t>Načini senzibilizacije! </a:t>
            </a:r>
            <a:br>
              <a:rPr lang="sr-Latn-RS" sz="3700"/>
            </a:br>
            <a:r>
              <a:rPr lang="sr-Latn-RS" sz="3700" i="1"/>
              <a:t>Razvijanje i negovanje inkluzivne kulture</a:t>
            </a:r>
            <a:endParaRPr lang="en-US" sz="3700" i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286" y="2399857"/>
            <a:ext cx="4945715" cy="3455033"/>
          </a:xfrm>
        </p:spPr>
        <p:txBody>
          <a:bodyPr anchor="t">
            <a:normAutofit/>
          </a:bodyPr>
          <a:lstStyle/>
          <a:p>
            <a:r>
              <a:rPr lang="sr-Latn-RS" sz="1300"/>
              <a:t>Književna dela</a:t>
            </a:r>
          </a:p>
          <a:p>
            <a:r>
              <a:rPr lang="sr-Latn-RS" sz="1300"/>
              <a:t>Književnost za decu</a:t>
            </a:r>
          </a:p>
          <a:p>
            <a:r>
              <a:rPr lang="sr-Latn-RS" sz="1300"/>
              <a:t>Slikovnice</a:t>
            </a:r>
          </a:p>
          <a:p>
            <a:r>
              <a:rPr lang="sr-Latn-RS" sz="1300"/>
              <a:t>Filmovi</a:t>
            </a:r>
          </a:p>
          <a:p>
            <a:r>
              <a:rPr lang="sr-Latn-RS" sz="1300"/>
              <a:t>Crtani filmovi</a:t>
            </a:r>
          </a:p>
          <a:p>
            <a:r>
              <a:rPr lang="sr-Latn-RS" sz="1300"/>
              <a:t>Serije</a:t>
            </a:r>
          </a:p>
          <a:p>
            <a:r>
              <a:rPr lang="sr-Latn-RS" sz="1300"/>
              <a:t>Igračke</a:t>
            </a:r>
          </a:p>
          <a:p>
            <a:r>
              <a:rPr lang="sr-Latn-RS" sz="1300"/>
              <a:t>Slike</a:t>
            </a:r>
          </a:p>
          <a:p>
            <a:r>
              <a:rPr lang="sr-Latn-RS" sz="1300"/>
              <a:t>Koncerti</a:t>
            </a:r>
          </a:p>
          <a:p>
            <a:r>
              <a:rPr lang="sr-Latn-RS" sz="1300"/>
              <a:t>Manifestacije</a:t>
            </a:r>
          </a:p>
          <a:p>
            <a:r>
              <a:rPr lang="sr-Latn-RS" sz="1300"/>
              <a:t>Izložbe….</a:t>
            </a:r>
            <a:endParaRPr lang="en-US" sz="13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3" b="2"/>
          <a:stretch/>
        </p:blipFill>
        <p:spPr bwMode="auto">
          <a:xfrm>
            <a:off x="6609490" y="1016568"/>
            <a:ext cx="2107634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r="13964" b="6"/>
          <a:stretch/>
        </p:blipFill>
        <p:spPr bwMode="auto">
          <a:xfrm>
            <a:off x="9064706" y="1016568"/>
            <a:ext cx="2107634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009"/>
          <a:stretch/>
        </p:blipFill>
        <p:spPr bwMode="auto">
          <a:xfrm>
            <a:off x="6609490" y="3409858"/>
            <a:ext cx="2107634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21669" b="-4"/>
          <a:stretch/>
        </p:blipFill>
        <p:spPr bwMode="auto">
          <a:xfrm>
            <a:off x="9064706" y="3409858"/>
            <a:ext cx="2107634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6288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</TotalTime>
  <Words>516</Words>
  <Application>Microsoft Office PowerPoint</Application>
  <PresentationFormat>Widescreen</PresentationFormat>
  <Paragraphs>58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Garamond</vt:lpstr>
      <vt:lpstr>Office Theme</vt:lpstr>
      <vt:lpstr>Savon</vt:lpstr>
      <vt:lpstr> </vt:lpstr>
      <vt:lpstr>LEKTIRA!?</vt:lpstr>
      <vt:lpstr>Lektira 1+1 (5 poena + 5 poena)</vt:lpstr>
      <vt:lpstr> </vt:lpstr>
      <vt:lpstr>Igra – npr. Voćna salata</vt:lpstr>
      <vt:lpstr>Senzibilitet (osetljivost) Velišek-Braško O. i Svilar , M. (2019). Inkluzivno a može biti književnost za decu.  U: Detinjstvo 19/1, str-81-88.</vt:lpstr>
      <vt:lpstr>H.K. Andersen Ružno pače (1843) </vt:lpstr>
      <vt:lpstr>Pedagoška uloga književnih dela </vt:lpstr>
      <vt:lpstr>Načini senzibilizacije!  Razvijanje i negovanje inkluzivne kulture</vt:lpstr>
      <vt:lpstr>Balamory  (Članaka: Razvijanje dečje kulture u kontekstu inkluzije. U:  Detinjstvu br.2/2015. str. 96-103)</vt:lpstr>
      <vt:lpstr>Preporuka za vašu senzibilizaciju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Korisnik</dc:creator>
  <cp:lastModifiedBy>Korisnik</cp:lastModifiedBy>
  <cp:revision>1</cp:revision>
  <dcterms:created xsi:type="dcterms:W3CDTF">2021-10-11T09:28:04Z</dcterms:created>
  <dcterms:modified xsi:type="dcterms:W3CDTF">2021-10-11T09:41:30Z</dcterms:modified>
</cp:coreProperties>
</file>